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7" r:id="rId5"/>
    <p:sldId id="268" r:id="rId6"/>
    <p:sldId id="269" r:id="rId7"/>
    <p:sldId id="273" r:id="rId8"/>
    <p:sldId id="274" r:id="rId9"/>
    <p:sldId id="275" r:id="rId10"/>
    <p:sldId id="276" r:id="rId1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38" autoAdjust="0"/>
    <p:restoredTop sz="94660"/>
  </p:normalViewPr>
  <p:slideViewPr>
    <p:cSldViewPr snapToGrid="0">
      <p:cViewPr>
        <p:scale>
          <a:sx n="50" d="100"/>
          <a:sy n="50" d="100"/>
        </p:scale>
        <p:origin x="-1560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174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92EF36-99BB-486B-9953-12F10C34D8CE}" type="datetime1">
              <a:rPr lang="es-ES" smtClean="0"/>
              <a:pPr rtl="0"/>
              <a:t>30/08/2018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A36C10-A9D4-4995-9BAF-95FBD77A724B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5092182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1D74CA2-1448-4464-979C-3AF4DD41BC43}" type="datetime1">
              <a:rPr lang="es-ES" noProof="0" smtClean="0"/>
              <a:pPr rtl="0"/>
              <a:t>30/08/2018</a:t>
            </a:fld>
            <a:endParaRPr lang="es-ES" noProof="0" dirty="0"/>
          </a:p>
        </p:txBody>
      </p:sp>
      <p:sp>
        <p:nvSpPr>
          <p:cNvPr id="4" name="Marcador de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3AEF9EC-8318-4FF6-847E-A85BBD2B7E4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2831956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es-ES" smtClean="0"/>
              <a:pPr rtl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4760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es-ES" smtClean="0"/>
              <a:pPr rtl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417954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es-ES" smtClean="0"/>
              <a:pPr rtl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818879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es-ES" smtClean="0"/>
              <a:pPr rtl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49167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es-ES" smtClean="0"/>
              <a:pPr rtl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325369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es-ES" smtClean="0"/>
              <a:pPr rtl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20686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es-ES" smtClean="0"/>
              <a:pPr rtl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2972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9600" y="3386585"/>
            <a:ext cx="8229600" cy="13716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7D038C-BE96-4182-BDC0-59E235B768CE}" type="datetime1">
              <a:rPr lang="es-ES" noProof="0" smtClean="0"/>
              <a:pPr rtl="0"/>
              <a:t>30/08/2018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400" y="365125"/>
            <a:ext cx="7624664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5A91A1-64A0-4D30-9EB3-281E14FAFC6F}" type="datetime1">
              <a:rPr lang="es-ES" noProof="0" smtClean="0"/>
              <a:pPr rtl="0"/>
              <a:t>30/08/2018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01FAC6-7780-4364-805D-54C599AF0D8B}" type="datetime1">
              <a:rPr lang="es-ES" noProof="0" smtClean="0"/>
              <a:pPr rtl="0"/>
              <a:t>30/08/2018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rtlCol="0" anchor="b">
            <a:normAutofit/>
          </a:bodyPr>
          <a:lstStyle>
            <a:lvl1pPr rtl="0"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612648" y="3388268"/>
            <a:ext cx="8229600" cy="1371600"/>
          </a:xfrm>
        </p:spPr>
        <p:txBody>
          <a:bodyPr rtlCol="0"/>
          <a:lstStyle>
            <a:lvl1pPr marL="0" indent="0" rtl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0ACE26-2ED4-40E8-8CA0-526DD21D65AF}" type="datetime1">
              <a:rPr lang="es-ES" noProof="0" smtClean="0"/>
              <a:pPr rtl="0"/>
              <a:t>30/08/2018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1295401" y="1828800"/>
            <a:ext cx="4572000" cy="4348163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324599" y="1828800"/>
            <a:ext cx="4572000" cy="4348163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59E118-7789-49F9-927D-63FF551CAC72}" type="datetime1">
              <a:rPr lang="es-ES" noProof="0" smtClean="0"/>
              <a:pPr rtl="0"/>
              <a:t>30/08/2018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1298448" y="1627258"/>
            <a:ext cx="4572000" cy="68580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1298448" y="2373284"/>
            <a:ext cx="4572000" cy="384048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27648" y="1627258"/>
            <a:ext cx="4572000" cy="68580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327648" y="2373284"/>
            <a:ext cx="4572000" cy="384048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B3D23F-7240-4629-9C4F-05C1CDD2682C}" type="datetime1">
              <a:rPr lang="es-ES" noProof="0" smtClean="0"/>
              <a:pPr rtl="0"/>
              <a:t>30/08/2018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3287ED-89C3-44D8-AD64-88CD88AFA46F}" type="datetime1">
              <a:rPr lang="es-ES" noProof="0" smtClean="0"/>
              <a:pPr rtl="0"/>
              <a:t>30/08/2018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0AED35-45BF-4138-953F-01AC3803672C}" type="datetime1">
              <a:rPr lang="es-ES" noProof="0" smtClean="0"/>
              <a:pPr rtl="0"/>
              <a:t>30/08/2018</a:t>
            </a:fld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rtlCol="0" anchor="b"/>
          <a:lstStyle>
            <a:lvl1pPr rtl="0">
              <a:lnSpc>
                <a:spcPts val="3100"/>
              </a:lnSpc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606490" y="685800"/>
            <a:ext cx="6102220" cy="54864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979330" y="2101850"/>
            <a:ext cx="3603070" cy="1828800"/>
          </a:xfrm>
        </p:spPr>
        <p:txBody>
          <a:bodyPr rtlCol="0"/>
          <a:lstStyle>
            <a:lvl1pPr marL="0" indent="0" rtl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8B7E9E-D200-4F89-BD6A-E2396A131FA4}" type="datetime1">
              <a:rPr lang="es-ES" noProof="0" smtClean="0"/>
              <a:pPr rtl="0"/>
              <a:t>30/08/2018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rtlCol="0" anchor="b"/>
          <a:lstStyle>
            <a:lvl1pPr rtl="0">
              <a:lnSpc>
                <a:spcPts val="3100"/>
              </a:lnSpc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982712" y="2101850"/>
            <a:ext cx="3602736" cy="1828800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0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pPr rtl="0"/>
            <a:fld id="{D5E912B8-247B-42A2-9C7F-AE5B1B068D48}" type="datetime1">
              <a:rPr lang="es-ES" noProof="0" smtClean="0"/>
              <a:pPr rtl="0"/>
              <a:t>30/08/2018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pPr rtl="0"/>
            <a:fld id="{E31375A4-56A4-47D6-9801-1991572033F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9599" y="261254"/>
            <a:ext cx="10234864" cy="3989904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ES" sz="5400" dirty="0"/>
              <a:t>2° Jornadas de la Academia de Ciencias de la Salud de Tucumán</a:t>
            </a:r>
            <a:br>
              <a:rPr lang="es-ES" sz="5400" dirty="0"/>
            </a:br>
            <a:r>
              <a:rPr lang="es-ES" sz="5400" dirty="0"/>
              <a:t/>
            </a:r>
            <a:br>
              <a:rPr lang="es-ES" sz="5400" dirty="0"/>
            </a:br>
            <a:endParaRPr lang="es-ES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2000" y="2895600"/>
            <a:ext cx="9004300" cy="2457450"/>
          </a:xfrm>
        </p:spPr>
        <p:txBody>
          <a:bodyPr rtlCol="0">
            <a:normAutofit fontScale="32500" lnSpcReduction="20000"/>
          </a:bodyPr>
          <a:lstStyle/>
          <a:p>
            <a:endParaRPr lang="es-ES" sz="4400" dirty="0"/>
          </a:p>
          <a:p>
            <a:r>
              <a:rPr lang="es-ES" sz="9800" dirty="0"/>
              <a:t>Medicina Traslacional </a:t>
            </a:r>
          </a:p>
          <a:p>
            <a:r>
              <a:rPr lang="es-ES" sz="9800" dirty="0"/>
              <a:t>De la Investigación Básica a la Práctica Clínica</a:t>
            </a:r>
          </a:p>
          <a:p>
            <a:endParaRPr lang="es-ES" sz="9800" dirty="0"/>
          </a:p>
          <a:p>
            <a:r>
              <a:rPr lang="es-ES" sz="9800" dirty="0"/>
              <a:t>Taller </a:t>
            </a:r>
            <a:r>
              <a:rPr lang="es-ES" sz="9800" dirty="0" err="1"/>
              <a:t>N°</a:t>
            </a:r>
            <a:r>
              <a:rPr lang="es-ES" sz="9800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xmlns="" val="1051878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7300" y="209902"/>
            <a:ext cx="9944100" cy="1618897"/>
          </a:xfrm>
        </p:spPr>
        <p:txBody>
          <a:bodyPr rtlCol="0">
            <a:normAutofit fontScale="90000"/>
          </a:bodyPr>
          <a:lstStyle/>
          <a:p>
            <a:pPr rtl="0">
              <a:lnSpc>
                <a:spcPct val="150000"/>
              </a:lnSpc>
            </a:pPr>
            <a:r>
              <a:rPr lang="es-ES" sz="4000" dirty="0"/>
              <a:t>Terapia Regenerativa en Tejidos Blandos y Tejido Óseo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5325" y="1997516"/>
            <a:ext cx="11068050" cy="4650582"/>
          </a:xfrm>
          <a:noFill/>
          <a:ln>
            <a:noFill/>
          </a:ln>
        </p:spPr>
        <p:txBody>
          <a:bodyPr rtlCol="0">
            <a:noAutofit/>
          </a:bodyPr>
          <a:lstStyle/>
          <a:p>
            <a:pPr rtl="0"/>
            <a:r>
              <a:rPr lang="es-E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Problemática a abordar : </a:t>
            </a:r>
          </a:p>
          <a:p>
            <a:pPr marL="0" indent="0" rtl="0">
              <a:buNone/>
            </a:pP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/>
              <a:t>Tratamiento Regenerador para piel, mucosa y hueso de tejidos dañados.</a:t>
            </a:r>
          </a:p>
          <a:p>
            <a:pPr marL="0" indent="0" rtl="0">
              <a:buNone/>
            </a:pPr>
            <a:r>
              <a:rPr lang="es-ES" sz="2400" dirty="0"/>
              <a:t>Quemaduras, Cáncer de Piel o mucosa. Y ausencia de hueso esqueletal o maxilares por Tratamientos por Tumores, Quistes,  etc. </a:t>
            </a:r>
          </a:p>
          <a:p>
            <a:pPr marL="0" indent="0" rtl="0">
              <a:buNone/>
            </a:pPr>
            <a:r>
              <a:rPr lang="es-E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2. Importancia de la misma: </a:t>
            </a:r>
          </a:p>
          <a:p>
            <a:pPr marL="0" indent="0" rtl="0">
              <a:lnSpc>
                <a:spcPct val="110000"/>
              </a:lnSpc>
              <a:buNone/>
            </a:pPr>
            <a:r>
              <a:rPr lang="es-ES" sz="2400" dirty="0"/>
              <a:t>Aprovechamiento del Know-how de los participantes del Taller (seis) : Dr. Valdez, </a:t>
            </a:r>
            <a:r>
              <a:rPr lang="es-ES" sz="2400" dirty="0" err="1"/>
              <a:t>Dra</a:t>
            </a:r>
            <a:r>
              <a:rPr lang="es-ES" sz="2400" dirty="0"/>
              <a:t> Rachid, </a:t>
            </a:r>
            <a:r>
              <a:rPr lang="es-ES" sz="2400" dirty="0" err="1"/>
              <a:t>Dra</a:t>
            </a:r>
            <a:r>
              <a:rPr lang="es-ES" sz="2400" dirty="0"/>
              <a:t> </a:t>
            </a:r>
            <a:r>
              <a:rPr lang="es-ES" sz="2400" dirty="0" err="1"/>
              <a:t>Alvarez</a:t>
            </a:r>
            <a:r>
              <a:rPr lang="es-ES" sz="2400" dirty="0"/>
              <a:t>, Dr. </a:t>
            </a:r>
            <a:r>
              <a:rPr lang="es-ES" sz="2400" dirty="0" err="1"/>
              <a:t>Valdecantos</a:t>
            </a:r>
            <a:r>
              <a:rPr lang="es-ES" sz="2400" dirty="0"/>
              <a:t>, </a:t>
            </a:r>
            <a:r>
              <a:rPr lang="es-ES" sz="2400" dirty="0" err="1"/>
              <a:t>Dra</a:t>
            </a:r>
            <a:r>
              <a:rPr lang="es-ES" sz="2400" dirty="0"/>
              <a:t> </a:t>
            </a:r>
            <a:r>
              <a:rPr lang="es-ES" sz="2400" dirty="0" err="1"/>
              <a:t>Chein</a:t>
            </a:r>
            <a:r>
              <a:rPr lang="es-ES" sz="2400" dirty="0"/>
              <a:t>, </a:t>
            </a:r>
            <a:r>
              <a:rPr lang="es-ES" sz="2400" dirty="0" err="1"/>
              <a:t>Dra</a:t>
            </a:r>
            <a:r>
              <a:rPr lang="es-ES" sz="2400" dirty="0"/>
              <a:t> Missana. Con el objetivo de desarrollar estrategia terapéutica regenerativa en el campo de la medicina regenerativa. </a:t>
            </a:r>
          </a:p>
        </p:txBody>
      </p:sp>
    </p:spTree>
    <p:extLst>
      <p:ext uri="{BB962C8B-B14F-4D97-AF65-F5344CB8AC3E}">
        <p14:creationId xmlns:p14="http://schemas.microsoft.com/office/powerpoint/2010/main" xmlns="" val="334659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2. Materiales, instrumentos, sistemas, metodología, etc. a producir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E2A2507-58A1-4129-801C-7CD402C1A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28799"/>
            <a:ext cx="9601200" cy="2152651"/>
          </a:xfrm>
        </p:spPr>
        <p:txBody>
          <a:bodyPr>
            <a:noAutofit/>
          </a:bodyPr>
          <a:lstStyle/>
          <a:p>
            <a:r>
              <a:rPr lang="es-ES" sz="2400" dirty="0"/>
              <a:t>Desarrollo de cultivos de células madre mesenquimales combinadas con </a:t>
            </a:r>
            <a:r>
              <a:rPr lang="es-ES" sz="2400" dirty="0" err="1"/>
              <a:t>scaffolds</a:t>
            </a:r>
            <a:r>
              <a:rPr lang="es-ES" sz="2400" dirty="0"/>
              <a:t> para tratamiento de piel o mucosa  extensamente dañada. </a:t>
            </a:r>
          </a:p>
          <a:p>
            <a:r>
              <a:rPr lang="es-ES" sz="2400" dirty="0"/>
              <a:t>Del mismo modo permitir desarrollar un tejido </a:t>
            </a:r>
            <a:r>
              <a:rPr lang="es-ES" sz="2400" dirty="0" err="1"/>
              <a:t>ingenierizado</a:t>
            </a:r>
            <a:r>
              <a:rPr lang="es-ES" sz="2400" dirty="0"/>
              <a:t> maduro óseo in situ en la ausencia de hueso de diferentes etiologías. </a:t>
            </a:r>
          </a:p>
          <a:p>
            <a:pPr marL="0" indent="0">
              <a:buNone/>
            </a:pPr>
            <a:r>
              <a:rPr lang="es-ES" sz="2400" dirty="0"/>
              <a:t> </a:t>
            </a:r>
            <a:endParaRPr lang="es-AR" sz="24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0140407-21D6-4496-BF3F-A1FEB45FEAF1}"/>
              </a:ext>
            </a:extLst>
          </p:cNvPr>
          <p:cNvSpPr txBox="1">
            <a:spLocks/>
          </p:cNvSpPr>
          <p:nvPr/>
        </p:nvSpPr>
        <p:spPr>
          <a:xfrm>
            <a:off x="1295400" y="3747431"/>
            <a:ext cx="9601200" cy="862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3.Obstaculos Científicos y tecnológicos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CB5B0A7C-2A83-41FA-ABE7-04DED0176633}"/>
              </a:ext>
            </a:extLst>
          </p:cNvPr>
          <p:cNvSpPr txBox="1">
            <a:spLocks/>
          </p:cNvSpPr>
          <p:nvPr/>
        </p:nvSpPr>
        <p:spPr>
          <a:xfrm>
            <a:off x="1295400" y="4952999"/>
            <a:ext cx="9601200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dirty="0"/>
              <a:t> </a:t>
            </a:r>
            <a:endParaRPr lang="es-AR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xmlns="" id="{42CDC77C-B946-4A66-9E82-16A7CBBF28FF}"/>
              </a:ext>
            </a:extLst>
          </p:cNvPr>
          <p:cNvSpPr txBox="1">
            <a:spLocks/>
          </p:cNvSpPr>
          <p:nvPr/>
        </p:nvSpPr>
        <p:spPr>
          <a:xfrm>
            <a:off x="1295400" y="5200295"/>
            <a:ext cx="9601200" cy="1069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/>
              <a:t>Acreditar plataforma de cultivos celulares por INCUCAI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xmlns="" val="6795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3.B Descripción de los medios para hacerlo</a:t>
            </a:r>
          </a:p>
        </p:txBody>
      </p:sp>
      <p:sp>
        <p:nvSpPr>
          <p:cNvPr id="14" name="Marcador de contenido 13"/>
          <p:cNvSpPr>
            <a:spLocks noGrp="1"/>
          </p:cNvSpPr>
          <p:nvPr>
            <p:ph sz="half" idx="2"/>
          </p:nvPr>
        </p:nvSpPr>
        <p:spPr>
          <a:xfrm>
            <a:off x="2460498" y="1858934"/>
            <a:ext cx="5597652" cy="3840480"/>
          </a:xfrm>
        </p:spPr>
        <p:txBody>
          <a:bodyPr rtlCol="0"/>
          <a:lstStyle/>
          <a:p>
            <a:pPr rtl="0"/>
            <a:r>
              <a:rPr lang="es-ES" dirty="0"/>
              <a:t>Plataforma de cultivos celulares</a:t>
            </a:r>
          </a:p>
          <a:p>
            <a:pPr rtl="0"/>
            <a:r>
              <a:rPr lang="es-ES" dirty="0"/>
              <a:t>Microscopios de fluorescencia,</a:t>
            </a:r>
          </a:p>
          <a:p>
            <a:pPr rtl="0"/>
            <a:r>
              <a:rPr lang="es-ES" dirty="0"/>
              <a:t>Microscopio invertido, </a:t>
            </a:r>
          </a:p>
          <a:p>
            <a:pPr rtl="0"/>
            <a:r>
              <a:rPr lang="es-ES" dirty="0"/>
              <a:t>Microscopio </a:t>
            </a:r>
            <a:r>
              <a:rPr lang="es-ES" dirty="0" err="1"/>
              <a:t>confocal</a:t>
            </a:r>
            <a:r>
              <a:rPr lang="es-ES" dirty="0"/>
              <a:t>. </a:t>
            </a:r>
          </a:p>
          <a:p>
            <a:pPr rtl="0"/>
            <a:r>
              <a:rPr lang="es-ES" dirty="0" err="1"/>
              <a:t>Citometro</a:t>
            </a:r>
            <a:r>
              <a:rPr lang="es-ES" dirty="0"/>
              <a:t> de flujo </a:t>
            </a:r>
          </a:p>
          <a:p>
            <a:pPr rtl="0"/>
            <a:r>
              <a:rPr lang="es-ES" dirty="0"/>
              <a:t>Lector de Placas</a:t>
            </a:r>
          </a:p>
          <a:p>
            <a:pPr marL="0" indent="0" rtl="0">
              <a:buNone/>
            </a:pPr>
            <a:endParaRPr lang="es-ES" dirty="0"/>
          </a:p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428607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742586"/>
          </a:xfrm>
        </p:spPr>
        <p:txBody>
          <a:bodyPr rtlCol="0"/>
          <a:lstStyle/>
          <a:p>
            <a:pPr rtl="0"/>
            <a:r>
              <a:rPr lang="es-ES" dirty="0"/>
              <a:t>4. Cronograma tentativo</a:t>
            </a:r>
          </a:p>
        </p:txBody>
      </p:sp>
      <p:sp>
        <p:nvSpPr>
          <p:cNvPr id="5" name="Marcador de contenido 13">
            <a:extLst>
              <a:ext uri="{FF2B5EF4-FFF2-40B4-BE49-F238E27FC236}">
                <a16:creationId xmlns:a16="http://schemas.microsoft.com/office/drawing/2014/main" xmlns="" id="{247F4A99-1DE8-4A62-B368-67EAEF86D3DC}"/>
              </a:ext>
            </a:extLst>
          </p:cNvPr>
          <p:cNvSpPr txBox="1">
            <a:spLocks/>
          </p:cNvSpPr>
          <p:nvPr/>
        </p:nvSpPr>
        <p:spPr>
          <a:xfrm>
            <a:off x="1295400" y="1360494"/>
            <a:ext cx="6762750" cy="3249606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Acreditación del Laboratorio  8 meses</a:t>
            </a:r>
          </a:p>
          <a:p>
            <a:r>
              <a:rPr lang="es-ES" dirty="0"/>
              <a:t>Puesta apunto de : </a:t>
            </a:r>
          </a:p>
          <a:p>
            <a:r>
              <a:rPr lang="es-ES" dirty="0"/>
              <a:t>1 Extracción de MSC desde el tejido adiposo</a:t>
            </a:r>
          </a:p>
          <a:p>
            <a:r>
              <a:rPr lang="es-ES" dirty="0"/>
              <a:t>2. Exposición</a:t>
            </a:r>
          </a:p>
          <a:p>
            <a:r>
              <a:rPr lang="es-ES" dirty="0"/>
              <a:t>3. caracterización </a:t>
            </a:r>
          </a:p>
          <a:p>
            <a:endParaRPr lang="es-ES" dirty="0"/>
          </a:p>
        </p:txBody>
      </p:sp>
      <p:sp>
        <p:nvSpPr>
          <p:cNvPr id="3" name="Cerrar llave 2">
            <a:extLst>
              <a:ext uri="{FF2B5EF4-FFF2-40B4-BE49-F238E27FC236}">
                <a16:creationId xmlns:a16="http://schemas.microsoft.com/office/drawing/2014/main" xmlns="" id="{BDF6D5D1-0EDC-4C3E-B116-7630BA63C8B2}"/>
              </a:ext>
            </a:extLst>
          </p:cNvPr>
          <p:cNvSpPr/>
          <p:nvPr/>
        </p:nvSpPr>
        <p:spPr>
          <a:xfrm>
            <a:off x="6419850" y="2251872"/>
            <a:ext cx="590550" cy="14668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CDCF7AC-1C9E-41D5-94D4-A72DD12B387E}"/>
              </a:ext>
            </a:extLst>
          </p:cNvPr>
          <p:cNvSpPr txBox="1"/>
          <p:nvPr/>
        </p:nvSpPr>
        <p:spPr>
          <a:xfrm>
            <a:off x="7162800" y="2817279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8 meses </a:t>
            </a:r>
            <a:endParaRPr lang="es-AR" dirty="0"/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xmlns="" id="{D210F301-C5D3-4248-A6C4-9EF9B225AB36}"/>
              </a:ext>
            </a:extLst>
          </p:cNvPr>
          <p:cNvSpPr txBox="1">
            <a:spLocks/>
          </p:cNvSpPr>
          <p:nvPr/>
        </p:nvSpPr>
        <p:spPr>
          <a:xfrm>
            <a:off x="1295400" y="3856055"/>
            <a:ext cx="9601200" cy="7873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5. Estrategia de diseminación prevista</a:t>
            </a:r>
          </a:p>
        </p:txBody>
      </p:sp>
      <p:sp>
        <p:nvSpPr>
          <p:cNvPr id="9" name="Marcador de contenido 13">
            <a:extLst>
              <a:ext uri="{FF2B5EF4-FFF2-40B4-BE49-F238E27FC236}">
                <a16:creationId xmlns:a16="http://schemas.microsoft.com/office/drawing/2014/main" xmlns="" id="{432EAE8A-DC29-4376-BCA9-6D852DD05467}"/>
              </a:ext>
            </a:extLst>
          </p:cNvPr>
          <p:cNvSpPr txBox="1">
            <a:spLocks/>
          </p:cNvSpPr>
          <p:nvPr/>
        </p:nvSpPr>
        <p:spPr>
          <a:xfrm>
            <a:off x="1295400" y="4855993"/>
            <a:ext cx="7897411" cy="1314097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Reuniones c/ médicos, odontólogos, profesional de ciencias de a</a:t>
            </a:r>
          </a:p>
          <a:p>
            <a:r>
              <a:rPr lang="es-ES" dirty="0"/>
              <a:t>Presentación en Web, TV, radio, etc. </a:t>
            </a:r>
          </a:p>
        </p:txBody>
      </p:sp>
    </p:spTree>
    <p:extLst>
      <p:ext uri="{BB962C8B-B14F-4D97-AF65-F5344CB8AC3E}">
        <p14:creationId xmlns:p14="http://schemas.microsoft.com/office/powerpoint/2010/main" xmlns="" val="375735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3">
            <a:extLst>
              <a:ext uri="{FF2B5EF4-FFF2-40B4-BE49-F238E27FC236}">
                <a16:creationId xmlns:a16="http://schemas.microsoft.com/office/drawing/2014/main" xmlns="" id="{9F7C46D5-22DB-4634-B08B-B084577783B1}"/>
              </a:ext>
            </a:extLst>
          </p:cNvPr>
          <p:cNvSpPr txBox="1">
            <a:spLocks/>
          </p:cNvSpPr>
          <p:nvPr/>
        </p:nvSpPr>
        <p:spPr>
          <a:xfrm>
            <a:off x="2460498" y="1858934"/>
            <a:ext cx="5597652" cy="2751166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/>
              <a:t>Insumos por valores de 10.000 U$A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677B72DD-367E-4DAF-93FE-A08238543B04}"/>
              </a:ext>
            </a:extLst>
          </p:cNvPr>
          <p:cNvSpPr txBox="1">
            <a:spLocks/>
          </p:cNvSpPr>
          <p:nvPr/>
        </p:nvSpPr>
        <p:spPr>
          <a:xfrm>
            <a:off x="1085850" y="1116348"/>
            <a:ext cx="10077450" cy="742586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6.a Estimación de los Recursos financieros necesarios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xmlns="" id="{5D14E53C-958A-4DB4-A548-8A4B74FC68A1}"/>
              </a:ext>
            </a:extLst>
          </p:cNvPr>
          <p:cNvSpPr txBox="1">
            <a:spLocks/>
          </p:cNvSpPr>
          <p:nvPr/>
        </p:nvSpPr>
        <p:spPr>
          <a:xfrm>
            <a:off x="1085850" y="2951236"/>
            <a:ext cx="9601200" cy="742586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6.b Apoyo institucional requerido </a:t>
            </a:r>
          </a:p>
        </p:txBody>
      </p:sp>
      <p:sp>
        <p:nvSpPr>
          <p:cNvPr id="7" name="Marcador de contenido 13">
            <a:extLst>
              <a:ext uri="{FF2B5EF4-FFF2-40B4-BE49-F238E27FC236}">
                <a16:creationId xmlns:a16="http://schemas.microsoft.com/office/drawing/2014/main" xmlns="" id="{6C07CCF4-6772-49D8-8E8F-1E09C0A50245}"/>
              </a:ext>
            </a:extLst>
          </p:cNvPr>
          <p:cNvSpPr txBox="1">
            <a:spLocks/>
          </p:cNvSpPr>
          <p:nvPr/>
        </p:nvSpPr>
        <p:spPr>
          <a:xfrm>
            <a:off x="2041398" y="3977103"/>
            <a:ext cx="6626352" cy="2366547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/>
              <a:t>Universidad</a:t>
            </a:r>
          </a:p>
          <a:p>
            <a:r>
              <a:rPr lang="es-ES" sz="2400" dirty="0"/>
              <a:t>Ministerio de Ciencia y tecnología</a:t>
            </a:r>
          </a:p>
          <a:p>
            <a:r>
              <a:rPr lang="es-ES" sz="2400" dirty="0"/>
              <a:t>Conicet</a:t>
            </a:r>
          </a:p>
          <a:p>
            <a:r>
              <a:rPr lang="es-ES" sz="2400" dirty="0"/>
              <a:t>Y cualquier otra institución</a:t>
            </a:r>
          </a:p>
        </p:txBody>
      </p:sp>
    </p:spTree>
    <p:extLst>
      <p:ext uri="{BB962C8B-B14F-4D97-AF65-F5344CB8AC3E}">
        <p14:creationId xmlns:p14="http://schemas.microsoft.com/office/powerpoint/2010/main" xmlns="" val="72616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6941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tal bruñido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3892408_TF03030981" id="{9BC45F59-C158-475D-86BC-285062B262F9}" vid="{FEF0A36F-AF71-49BB-A7AE-4CAD26789D46}"/>
    </a:ext>
  </a:extLst>
</a:theme>
</file>

<file path=ppt/theme/theme2.xml><?xml version="1.0" encoding="utf-8"?>
<a:theme xmlns:a="http://schemas.openxmlformats.org/drawingml/2006/main" name="Tema de Offic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2961EA76-1630-4788-A629-8FDAFC920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C05A15-2C36-4B2C-9ED7-7313D59409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A16170-AED4-43FB-90C7-1F1653EBFACC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0262f94-9f35-4ac3-9a90-690165a166b7"/>
    <ds:schemaRef ds:uri="a4f35948-e619-41b3-aa29-22878b09cfd2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en metal bruñido verde (pantalla ancha)</Template>
  <TotalTime>61</TotalTime>
  <Words>227</Words>
  <Application>Microsoft Office PowerPoint</Application>
  <PresentationFormat>Personalizado</PresentationFormat>
  <Paragraphs>50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Metal bruñido 16x9</vt:lpstr>
      <vt:lpstr>2° Jornadas de la Academia de Ciencias de la Salud de Tucumán  </vt:lpstr>
      <vt:lpstr>Terapia Regenerativa en Tejidos Blandos y Tejido Óseo</vt:lpstr>
      <vt:lpstr>2. Materiales, instrumentos, sistemas, metodología, etc. a producir</vt:lpstr>
      <vt:lpstr>3.B Descripción de los medios para hacerlo</vt:lpstr>
      <vt:lpstr>4. Cronograma tentativo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2° Jornadas de la Academia de Ciencias de la Salud de Tucumán</dc:title>
  <dc:creator>Liliana Missana</dc:creator>
  <cp:lastModifiedBy>usuario</cp:lastModifiedBy>
  <cp:revision>10</cp:revision>
  <dcterms:created xsi:type="dcterms:W3CDTF">2018-08-17T23:20:53Z</dcterms:created>
  <dcterms:modified xsi:type="dcterms:W3CDTF">2018-08-30T21:20:47Z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