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64" r:id="rId6"/>
    <p:sldId id="265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>
      <p:cViewPr varScale="1">
        <p:scale>
          <a:sx n="88" d="100"/>
          <a:sy n="88" d="100"/>
        </p:scale>
        <p:origin x="65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3F232-8718-43AD-BC1F-FF384FD5726B}" type="datetimeFigureOut">
              <a:rPr lang="es-AR" smtClean="0"/>
              <a:t>18/8/18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2F7BF-F0E5-475D-8083-6AB12DB0CA3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sptucuman.gov.ar/programas-nacionales/departamento-de-enfermedades-no-transmisibles/programa-de-atencion-integral-de-obesidad-pai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sz="3600" dirty="0"/>
              <a:t>IDEA proyecto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4000" dirty="0">
                <a:solidFill>
                  <a:srgbClr val="C00000"/>
                </a:solidFill>
              </a:rPr>
              <a:t>Abordaje Multidisciplinar de la Obesidad Infantil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Fuentes de financiamento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BBD222-110D-F14C-8945-3DBB9E38B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SIPROSA</a:t>
            </a:r>
          </a:p>
          <a:p>
            <a:endParaRPr lang="en-US" dirty="0"/>
          </a:p>
          <a:p>
            <a:r>
              <a:rPr lang="en-US" dirty="0"/>
              <a:t>SIDETEC</a:t>
            </a:r>
          </a:p>
          <a:p>
            <a:endParaRPr lang="en-US" dirty="0"/>
          </a:p>
          <a:p>
            <a:r>
              <a:rPr lang="en-US" dirty="0" err="1"/>
              <a:t>Secretaria</a:t>
            </a:r>
            <a:r>
              <a:rPr lang="en-US" dirty="0"/>
              <a:t> de </a:t>
            </a:r>
            <a:r>
              <a:rPr lang="en-US" dirty="0" err="1"/>
              <a:t>Educación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Desarrollo</a:t>
            </a:r>
            <a:r>
              <a:rPr lang="en-US" dirty="0"/>
              <a:t> Social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pPr algn="l"/>
            <a:r>
              <a:rPr lang="es-AR" sz="4000" u="sng" dirty="0"/>
              <a:t>Participantes</a:t>
            </a:r>
            <a:r>
              <a:rPr lang="es-AR" sz="4000" dirty="0"/>
              <a:t>:</a:t>
            </a:r>
            <a:br>
              <a:rPr lang="es-AR" sz="4000" dirty="0"/>
            </a:br>
            <a:r>
              <a:rPr lang="es-AR" sz="4000" dirty="0"/>
              <a:t>Graciela Tonello</a:t>
            </a:r>
            <a:br>
              <a:rPr lang="es-AR" sz="4000" dirty="0"/>
            </a:br>
            <a:r>
              <a:rPr lang="es-AR" sz="4000" dirty="0"/>
              <a:t>Myriam Herrera</a:t>
            </a:r>
            <a:br>
              <a:rPr lang="es-AR" sz="4000" dirty="0"/>
            </a:br>
            <a:r>
              <a:rPr lang="es-AR" sz="4000" dirty="0"/>
              <a:t>Ma. Victoria Hernández</a:t>
            </a:r>
            <a:br>
              <a:rPr lang="es-AR" sz="4000" dirty="0"/>
            </a:br>
            <a:r>
              <a:rPr lang="es-AR" sz="4000" dirty="0"/>
              <a:t>Daniel Gustavo Goroso</a:t>
            </a:r>
            <a:br>
              <a:rPr lang="es-AR" sz="4000" dirty="0"/>
            </a:br>
            <a:br>
              <a:rPr lang="es-AR" sz="4000" dirty="0"/>
            </a:br>
            <a:r>
              <a:rPr lang="es-AR" sz="4000" u="sng" dirty="0"/>
              <a:t>Estudiantes Bioq.</a:t>
            </a:r>
            <a:r>
              <a:rPr lang="es-AR" sz="4000" dirty="0"/>
              <a:t>:</a:t>
            </a:r>
            <a:br>
              <a:rPr lang="es-AR" sz="4000" dirty="0"/>
            </a:br>
            <a:r>
              <a:rPr lang="es-AR" sz="4000" dirty="0"/>
              <a:t>Ariel Valladares,</a:t>
            </a:r>
            <a:br>
              <a:rPr lang="es-AR" sz="4000" dirty="0"/>
            </a:br>
            <a:r>
              <a:rPr lang="es-AR" sz="4000" dirty="0"/>
              <a:t>Melisa Romano,</a:t>
            </a:r>
            <a:br>
              <a:rPr lang="es-AR" sz="4000" dirty="0"/>
            </a:br>
            <a:r>
              <a:rPr lang="es-AR" sz="4000" dirty="0"/>
              <a:t>Alicia Herrera,</a:t>
            </a:r>
            <a:br>
              <a:rPr lang="es-AR" sz="4000" dirty="0"/>
            </a:br>
            <a:r>
              <a:rPr lang="es-AR" sz="4000" dirty="0"/>
              <a:t>Ximena González Castro.</a:t>
            </a:r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445508"/>
          </a:xfrm>
        </p:spPr>
        <p:txBody>
          <a:bodyPr>
            <a:normAutofit fontScale="90000"/>
          </a:bodyPr>
          <a:lstStyle/>
          <a:p>
            <a:pPr algn="l"/>
            <a:r>
              <a:rPr lang="es-AR" u="sng" dirty="0"/>
              <a:t>Palabras clave:</a:t>
            </a:r>
            <a:br>
              <a:rPr lang="es-AR" u="sng" dirty="0"/>
            </a:br>
            <a:br>
              <a:rPr lang="es-AR" u="sng" dirty="0"/>
            </a:br>
            <a:r>
              <a:rPr lang="es-AR" dirty="0"/>
              <a:t>niñez- salud- obesidad- barreras- diversidad- inclusión- escuela- indicadores psicofísicos- intervenciones- </a:t>
            </a:r>
            <a:br>
              <a:rPr lang="es-AR" dirty="0"/>
            </a:br>
            <a:r>
              <a:rPr lang="es-AR" dirty="0"/>
              <a:t>tecnologías de asistencia- kioscos saludables – escuelas jornada completa.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>
            <a:normAutofit fontScale="90000"/>
          </a:bodyPr>
          <a:lstStyle/>
          <a:p>
            <a:pPr algn="l"/>
            <a:r>
              <a:rPr lang="es-AR" u="sng" dirty="0"/>
              <a:t>Problemática</a:t>
            </a:r>
            <a:r>
              <a:rPr lang="es-AR" dirty="0"/>
              <a:t>:</a:t>
            </a:r>
            <a:br>
              <a:rPr lang="es-AR" dirty="0"/>
            </a:br>
            <a:br>
              <a:rPr lang="es-AR" dirty="0"/>
            </a:br>
            <a:r>
              <a:rPr lang="es-AR" dirty="0"/>
              <a:t>Existencia de obesidad infantil en Tucumán (estadísticas oficiales).</a:t>
            </a:r>
            <a:br>
              <a:rPr lang="es-AR" dirty="0"/>
            </a:br>
            <a:br>
              <a:rPr lang="es-AR" dirty="0"/>
            </a:br>
            <a:r>
              <a:rPr lang="es-AR" dirty="0"/>
              <a:t>Se espera contribuir con un modelo explicativo y propuestas de abordaje.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F0241E-D15B-4245-AA9A-F9C41DC5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Antecedentes</a:t>
            </a:r>
            <a:endParaRPr lang="en-US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B31C095-2E92-714B-BF79-FC412839E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0" y="1196752"/>
            <a:ext cx="9118600" cy="50038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49ED5DA5-4CA5-DF41-ACE2-B4F54A97F994}"/>
              </a:ext>
            </a:extLst>
          </p:cNvPr>
          <p:cNvSpPr/>
          <p:nvPr/>
        </p:nvSpPr>
        <p:spPr>
          <a:xfrm>
            <a:off x="110187" y="6093296"/>
            <a:ext cx="8969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http://msptucuman.gov.ar/programas-nacionales/departamento-de-enfermedades-no-transmisibles/programa-de-atencion-integral-de-obesidad-paio/</a:t>
            </a:r>
            <a:r>
              <a:rPr lang="en-US" dirty="0"/>
              <a:t>.   </a:t>
            </a:r>
            <a:r>
              <a:rPr lang="en-US" dirty="0" err="1"/>
              <a:t>acceso</a:t>
            </a:r>
            <a:r>
              <a:rPr lang="en-US" dirty="0"/>
              <a:t> 18/08/2018. 08:08</a:t>
            </a:r>
          </a:p>
        </p:txBody>
      </p:sp>
    </p:spTree>
    <p:extLst>
      <p:ext uri="{BB962C8B-B14F-4D97-AF65-F5344CB8AC3E}">
        <p14:creationId xmlns:p14="http://schemas.microsoft.com/office/powerpoint/2010/main" val="2514209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3BB56-A29A-6D41-A249-993C75AE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Antecedente</a:t>
            </a:r>
            <a:r>
              <a:rPr lang="en-US" dirty="0"/>
              <a:t> local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1F4FD0E-9E71-F649-A004-9E5313775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153" y="1340768"/>
            <a:ext cx="6130900" cy="214851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B48ED4C-000B-B449-A47F-D94E6FB07254}"/>
              </a:ext>
            </a:extLst>
          </p:cNvPr>
          <p:cNvSpPr/>
          <p:nvPr/>
        </p:nvSpPr>
        <p:spPr>
          <a:xfrm>
            <a:off x="215302" y="3717032"/>
            <a:ext cx="852660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En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el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centro de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salud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Ramón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Carrillo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, de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Yerba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Buena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,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basado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en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los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datos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de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talla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y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peso de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los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niños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que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acudieron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a solicitar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la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ficha médica para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la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escuela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el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año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latin typeface="Georgia" panose="02040502050405020303" pitchFamily="18" charset="0"/>
              </a:rPr>
              <a:t>pasado</a:t>
            </a:r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. </a:t>
            </a:r>
          </a:p>
          <a:p>
            <a:endParaRPr lang="pt-BR" sz="2400" dirty="0">
              <a:solidFill>
                <a:srgbClr val="1B1B1B"/>
              </a:solidFill>
              <a:latin typeface="Georgia" panose="02040502050405020303" pitchFamily="18" charset="0"/>
            </a:endParaRPr>
          </a:p>
          <a:p>
            <a:r>
              <a:rPr lang="pt-BR" sz="2400" dirty="0">
                <a:solidFill>
                  <a:srgbClr val="1B1B1B"/>
                </a:solidFill>
                <a:latin typeface="Georgia" panose="02040502050405020303" pitchFamily="18" charset="0"/>
              </a:rPr>
              <a:t>“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867 chicos de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tres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 a 18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años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. El 55%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tenía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un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 peso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adecuado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;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el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 15,68%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sufría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 de sobrepeso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y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el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 19,83%, de </a:t>
            </a:r>
            <a:r>
              <a:rPr lang="pt-BR" sz="2400" dirty="0" err="1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obesidad</a:t>
            </a:r>
            <a:r>
              <a:rPr lang="pt-BR" sz="2400" dirty="0">
                <a:solidFill>
                  <a:srgbClr val="1B1B1B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”,</a:t>
            </a:r>
          </a:p>
          <a:p>
            <a:endParaRPr lang="pt-BR" sz="2400" dirty="0">
              <a:solidFill>
                <a:srgbClr val="1B1B1B"/>
              </a:solidFill>
              <a:highlight>
                <a:srgbClr val="FFFF00"/>
              </a:highlight>
              <a:latin typeface="Georgia" panose="02040502050405020303" pitchFamily="18" charset="0"/>
            </a:endParaRPr>
          </a:p>
          <a:p>
            <a:r>
              <a:rPr lang="pt-BR" sz="1600" dirty="0">
                <a:solidFill>
                  <a:srgbClr val="1B1B1B"/>
                </a:solidFill>
                <a:latin typeface="Georgia" panose="02040502050405020303" pitchFamily="18" charset="0"/>
              </a:rPr>
              <a:t>La </a:t>
            </a:r>
            <a:r>
              <a:rPr lang="pt-BR" sz="1600" dirty="0" err="1">
                <a:solidFill>
                  <a:srgbClr val="1B1B1B"/>
                </a:solidFill>
                <a:latin typeface="Georgia" panose="02040502050405020303" pitchFamily="18" charset="0"/>
              </a:rPr>
              <a:t>Gaceta</a:t>
            </a:r>
            <a:r>
              <a:rPr lang="pt-BR" sz="1600" dirty="0">
                <a:solidFill>
                  <a:srgbClr val="1B1B1B"/>
                </a:solidFill>
                <a:latin typeface="Georgia" panose="02040502050405020303" pitchFamily="18" charset="0"/>
              </a:rPr>
              <a:t> 13/03/2018 (</a:t>
            </a:r>
            <a:r>
              <a:rPr lang="pt-BR" sz="1600" dirty="0" err="1">
                <a:solidFill>
                  <a:srgbClr val="1B1B1B"/>
                </a:solidFill>
                <a:latin typeface="Georgia" panose="02040502050405020303" pitchFamily="18" charset="0"/>
              </a:rPr>
              <a:t>Datos</a:t>
            </a:r>
            <a:r>
              <a:rPr lang="pt-BR" sz="1600" dirty="0">
                <a:solidFill>
                  <a:srgbClr val="1B1B1B"/>
                </a:solidFill>
                <a:latin typeface="Georgia" panose="02040502050405020303" pitchFamily="18" charset="0"/>
              </a:rPr>
              <a:t> de </a:t>
            </a:r>
            <a:r>
              <a:rPr lang="pt-BR" sz="1600" dirty="0" err="1">
                <a:solidFill>
                  <a:srgbClr val="1B1B1B"/>
                </a:solidFill>
                <a:latin typeface="Georgia" panose="02040502050405020303" pitchFamily="18" charset="0"/>
              </a:rPr>
              <a:t>profesionales</a:t>
            </a:r>
            <a:r>
              <a:rPr lang="pt-BR" sz="1600" dirty="0">
                <a:solidFill>
                  <a:srgbClr val="1B1B1B"/>
                </a:solidFill>
                <a:latin typeface="Georgia" panose="02040502050405020303" pitchFamily="18" charset="0"/>
              </a:rPr>
              <a:t> de </a:t>
            </a:r>
            <a:r>
              <a:rPr lang="pt-BR" sz="1600" dirty="0" err="1">
                <a:solidFill>
                  <a:srgbClr val="1B1B1B"/>
                </a:solidFill>
                <a:latin typeface="Georgia" panose="02040502050405020303" pitchFamily="18" charset="0"/>
              </a:rPr>
              <a:t>la</a:t>
            </a:r>
            <a:r>
              <a:rPr lang="pt-BR" sz="1600" dirty="0">
                <a:solidFill>
                  <a:srgbClr val="1B1B1B"/>
                </a:solidFill>
                <a:latin typeface="Georgia" panose="02040502050405020303" pitchFamily="18" charset="0"/>
              </a:rPr>
              <a:t> </a:t>
            </a:r>
            <a:r>
              <a:rPr lang="pt-BR" sz="1600" dirty="0" err="1">
                <a:solidFill>
                  <a:srgbClr val="1B1B1B"/>
                </a:solidFill>
                <a:latin typeface="Georgia" panose="02040502050405020303" pitchFamily="18" charset="0"/>
              </a:rPr>
              <a:t>Salud</a:t>
            </a:r>
            <a:r>
              <a:rPr lang="pt-BR" sz="1600" dirty="0">
                <a:solidFill>
                  <a:srgbClr val="1B1B1B"/>
                </a:solidFill>
                <a:latin typeface="Georgia" panose="02040502050405020303" pitchFamily="18" charset="0"/>
              </a:rPr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67405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/>
              <a:t>Estudio </a:t>
            </a:r>
            <a:r>
              <a:rPr lang="es-AR" sz="3200" dirty="0" err="1"/>
              <a:t>Multivariado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s-AR" sz="2400" dirty="0"/>
              <a:t>Cuestionarios-Tests-Intervenciones-Estilos de vida.</a:t>
            </a:r>
          </a:p>
          <a:p>
            <a:pPr marL="514350" indent="-514350">
              <a:buAutoNum type="arabicPeriod"/>
            </a:pPr>
            <a:r>
              <a:rPr lang="es-AR" sz="2400" dirty="0"/>
              <a:t>Datos antropométricos-Indicadores cardiovasculares (</a:t>
            </a:r>
            <a:r>
              <a:rPr lang="es-AR" sz="2400" dirty="0" err="1"/>
              <a:t>comorbilidad</a:t>
            </a:r>
            <a:r>
              <a:rPr lang="es-AR" sz="2400" dirty="0"/>
              <a:t>)-Metabólicos (clínica)-Actividad-Tecnologías de monitoreo </a:t>
            </a:r>
            <a:r>
              <a:rPr lang="es-AR" sz="2400" dirty="0" err="1"/>
              <a:t>FLEEMsystem</a:t>
            </a:r>
            <a:r>
              <a:rPr lang="es-AR" sz="2400" dirty="0"/>
              <a:t>.</a:t>
            </a:r>
          </a:p>
          <a:p>
            <a:pPr marL="514350" indent="-514350">
              <a:buAutoNum type="arabicPeriod"/>
            </a:pPr>
            <a:r>
              <a:rPr lang="es-AR" sz="2400" dirty="0"/>
              <a:t>Relevamiento de: Instituciones (familia, escuela)- Lugar (rural, urbano, periurbano)- Escuela pública y privada.</a:t>
            </a:r>
          </a:p>
          <a:p>
            <a:pPr marL="514350" indent="-514350">
              <a:buAutoNum type="arabicPeriod"/>
            </a:pPr>
            <a:r>
              <a:rPr lang="es-AR" sz="2400" dirty="0"/>
              <a:t>Decisión política: aportar a la fundamentación de. </a:t>
            </a:r>
          </a:p>
          <a:p>
            <a:pPr marL="514350" indent="-514350">
              <a:buAutoNum type="arabicPeriod"/>
            </a:pPr>
            <a:r>
              <a:rPr lang="es-AR" sz="2400" dirty="0"/>
              <a:t>Identificar recursos económicos de la población- Economía en el gasto público (ahorro familiar y estatal).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AR" sz="3600" dirty="0"/>
              <a:t>1.Psicológico</a:t>
            </a:r>
          </a:p>
          <a:p>
            <a:r>
              <a:rPr lang="es-AR" sz="3600" dirty="0"/>
              <a:t>2.Fisiológico</a:t>
            </a:r>
          </a:p>
          <a:p>
            <a:r>
              <a:rPr lang="es-AR" sz="3600" dirty="0"/>
              <a:t>3.Contextual</a:t>
            </a:r>
          </a:p>
          <a:p>
            <a:r>
              <a:rPr lang="es-AR" sz="3600" dirty="0"/>
              <a:t>4.Político</a:t>
            </a:r>
          </a:p>
          <a:p>
            <a:r>
              <a:rPr lang="es-AR" sz="3600" dirty="0"/>
              <a:t>5.Socio-económico</a:t>
            </a:r>
          </a:p>
          <a:p>
            <a:endParaRPr lang="es-A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>
            <a:normAutofit/>
          </a:bodyPr>
          <a:lstStyle/>
          <a:p>
            <a:pPr algn="l"/>
            <a:r>
              <a:rPr lang="es-AR" u="sng" dirty="0"/>
              <a:t>Obstáculos</a:t>
            </a:r>
            <a:r>
              <a:rPr lang="es-AR" dirty="0"/>
              <a:t>:</a:t>
            </a:r>
            <a:br>
              <a:rPr lang="es-AR" dirty="0"/>
            </a:br>
            <a:br>
              <a:rPr lang="es-AR" dirty="0"/>
            </a:br>
            <a:r>
              <a:rPr lang="es-AR" dirty="0"/>
              <a:t>barreras culturales-tecnológicos (desarrollo de aplicaciones on line), laboratorios móviles, aceptación de tecnologías.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/>
              <a:t>Cronograma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u="sng" dirty="0"/>
              <a:t>Difusión</a:t>
            </a:r>
          </a:p>
          <a:p>
            <a:r>
              <a:rPr lang="es-AR" dirty="0" err="1"/>
              <a:t>Journals</a:t>
            </a:r>
            <a:r>
              <a:rPr lang="es-AR" dirty="0"/>
              <a:t> de alto factor de impacto</a:t>
            </a:r>
          </a:p>
          <a:p>
            <a:endParaRPr lang="es-AR" dirty="0"/>
          </a:p>
          <a:p>
            <a:r>
              <a:rPr lang="es-AR" dirty="0"/>
              <a:t>Entrevistas: Instituciones educativas y gubernamentales.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AR" sz="2400" dirty="0"/>
              <a:t>2 años</a:t>
            </a:r>
          </a:p>
          <a:p>
            <a:endParaRPr lang="es-AR" sz="2400" dirty="0"/>
          </a:p>
          <a:p>
            <a:r>
              <a:rPr lang="es-AR" sz="2400" dirty="0"/>
              <a:t>Recolección de datos</a:t>
            </a:r>
          </a:p>
          <a:p>
            <a:r>
              <a:rPr lang="es-AR" sz="2400" dirty="0"/>
              <a:t>Procesamiento</a:t>
            </a:r>
          </a:p>
          <a:p>
            <a:r>
              <a:rPr lang="es-AR" sz="2400" dirty="0"/>
              <a:t>Intervenciones</a:t>
            </a:r>
          </a:p>
          <a:p>
            <a:r>
              <a:rPr lang="es-AR" sz="2400" dirty="0" err="1"/>
              <a:t>Follow</a:t>
            </a:r>
            <a:r>
              <a:rPr lang="es-AR" sz="2400" dirty="0"/>
              <a:t> up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235</Words>
  <Application>Microsoft Macintosh PowerPoint</Application>
  <PresentationFormat>Apresentação na tela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Georgia</vt:lpstr>
      <vt:lpstr>Tema de Office</vt:lpstr>
      <vt:lpstr>IDEA proyecto</vt:lpstr>
      <vt:lpstr>Participantes: Graciela Tonello Myriam Herrera Ma. Victoria Hernández Daniel Gustavo Goroso  Estudiantes Bioq.: Ariel Valladares, Melisa Romano, Alicia Herrera, Ximena González Castro.</vt:lpstr>
      <vt:lpstr>Palabras clave:  niñez- salud- obesidad- barreras- diversidad- inclusión- escuela- indicadores psicofísicos- intervenciones-  tecnologías de asistencia- kioscos saludables – escuelas jornada completa.</vt:lpstr>
      <vt:lpstr>Problemática:  Existencia de obesidad infantil en Tucumán (estadísticas oficiales).  Se espera contribuir con un modelo explicativo y propuestas de abordaje.</vt:lpstr>
      <vt:lpstr>Antecedentes</vt:lpstr>
      <vt:lpstr>Antecedente local</vt:lpstr>
      <vt:lpstr>Estudio Multivariado</vt:lpstr>
      <vt:lpstr>Obstáculos:  barreras culturales-tecnológicos (desarrollo de aplicaciones on line), laboratorios móviles, aceptación de tecnologías.</vt:lpstr>
      <vt:lpstr>Cronograma</vt:lpstr>
      <vt:lpstr>Fuentes de financiamento</vt:lpstr>
    </vt:vector>
  </TitlesOfParts>
  <Company>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 proyecto</dc:title>
  <dc:creator>Usuario</dc:creator>
  <cp:lastModifiedBy>Usuário do Microsoft Office</cp:lastModifiedBy>
  <cp:revision>10</cp:revision>
  <dcterms:created xsi:type="dcterms:W3CDTF">2018-08-18T00:01:26Z</dcterms:created>
  <dcterms:modified xsi:type="dcterms:W3CDTF">2018-08-18T12:11:48Z</dcterms:modified>
</cp:coreProperties>
</file>