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2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2159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714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7148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6395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4475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4755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2772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7911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0937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378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19421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589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4489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0367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446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1748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0630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A11C7A-C221-4585-A672-FDE89A8CAB44}" type="datetimeFigureOut">
              <a:rPr lang="es-AR" smtClean="0"/>
              <a:pPr/>
              <a:t>28/08/2018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F052-EBC6-43EE-A96A-44A3320CC34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44764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3244DE-D912-4E7C-B851-602E58229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83" y="1136187"/>
            <a:ext cx="11732653" cy="3006380"/>
          </a:xfrm>
        </p:spPr>
        <p:txBody>
          <a:bodyPr>
            <a:noAutofit/>
          </a:bodyPr>
          <a:lstStyle/>
          <a:p>
            <a:pPr algn="ctr"/>
            <a:r>
              <a:rPr lang="es-AR" sz="3600" dirty="0"/>
              <a:t>Evaluación de la función cardiovascular en pacientes con antecedentes de enfermedades transmitidas por vectores en zonas rurales y periurbanas de San Miguel de Tucumán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AFF95F7-CB57-428C-A9FD-B1F70655A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234" y="4362265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s-AR" sz="2400" b="1" dirty="0">
                <a:solidFill>
                  <a:schemeClr val="bg1"/>
                </a:solidFill>
              </a:rPr>
              <a:t>Coordinadora: </a:t>
            </a:r>
            <a:r>
              <a:rPr lang="es-AR" sz="2400" b="1" dirty="0" smtClean="0">
                <a:solidFill>
                  <a:schemeClr val="bg1"/>
                </a:solidFill>
              </a:rPr>
              <a:t>Dra. </a:t>
            </a:r>
            <a:r>
              <a:rPr lang="es-AR" sz="2400" b="1" dirty="0" err="1" smtClean="0">
                <a:solidFill>
                  <a:schemeClr val="bg1"/>
                </a:solidFill>
              </a:rPr>
              <a:t>Analía</a:t>
            </a:r>
            <a:r>
              <a:rPr lang="es-AR" sz="2400" b="1" dirty="0" smtClean="0">
                <a:solidFill>
                  <a:schemeClr val="bg1"/>
                </a:solidFill>
              </a:rPr>
              <a:t> </a:t>
            </a:r>
            <a:r>
              <a:rPr lang="es-AR" sz="2400" b="1" dirty="0">
                <a:solidFill>
                  <a:schemeClr val="bg1"/>
                </a:solidFill>
              </a:rPr>
              <a:t>Soria</a:t>
            </a:r>
          </a:p>
          <a:p>
            <a:r>
              <a:rPr lang="es-AR" sz="2400" b="1" dirty="0" smtClean="0">
                <a:solidFill>
                  <a:schemeClr val="bg1"/>
                </a:solidFill>
              </a:rPr>
              <a:t>Participantes</a:t>
            </a:r>
            <a:r>
              <a:rPr lang="es-AR" sz="2400" b="1" dirty="0">
                <a:solidFill>
                  <a:schemeClr val="bg1"/>
                </a:solidFill>
              </a:rPr>
              <a:t>: Dra. </a:t>
            </a:r>
            <a:r>
              <a:rPr lang="es-AR" sz="2400" b="1" dirty="0" err="1">
                <a:solidFill>
                  <a:schemeClr val="bg1"/>
                </a:solidFill>
              </a:rPr>
              <a:t>Maria</a:t>
            </a:r>
            <a:r>
              <a:rPr lang="es-AR" sz="2400" b="1" dirty="0">
                <a:solidFill>
                  <a:schemeClr val="bg1"/>
                </a:solidFill>
              </a:rPr>
              <a:t> Julia </a:t>
            </a:r>
            <a:r>
              <a:rPr lang="es-AR" sz="2400" b="1" dirty="0" err="1">
                <a:solidFill>
                  <a:schemeClr val="bg1"/>
                </a:solidFill>
              </a:rPr>
              <a:t>Dantur</a:t>
            </a:r>
            <a:endParaRPr lang="es-AR" sz="2400" b="1" dirty="0">
              <a:solidFill>
                <a:schemeClr val="bg1"/>
              </a:solidFill>
            </a:endParaRPr>
          </a:p>
          <a:p>
            <a:pPr algn="l"/>
            <a:r>
              <a:rPr lang="es-AR" sz="2400" b="1" dirty="0" smtClean="0">
                <a:solidFill>
                  <a:schemeClr val="bg1"/>
                </a:solidFill>
              </a:rPr>
              <a:t>                            Dr. </a:t>
            </a:r>
            <a:r>
              <a:rPr lang="es-AR" sz="2400" b="1" dirty="0" err="1" smtClean="0">
                <a:solidFill>
                  <a:schemeClr val="bg1"/>
                </a:solidFill>
              </a:rPr>
              <a:t>Fabrizio</a:t>
            </a:r>
            <a:r>
              <a:rPr lang="es-AR" sz="2400" b="1" dirty="0" smtClean="0">
                <a:solidFill>
                  <a:schemeClr val="bg1"/>
                </a:solidFill>
              </a:rPr>
              <a:t> </a:t>
            </a:r>
            <a:r>
              <a:rPr lang="es-AR" sz="2400" b="1" dirty="0" err="1" smtClean="0">
                <a:solidFill>
                  <a:schemeClr val="bg1"/>
                </a:solidFill>
              </a:rPr>
              <a:t>Scacchi</a:t>
            </a:r>
            <a:endParaRPr lang="es-AR" sz="2400" b="1" dirty="0" smtClean="0">
              <a:solidFill>
                <a:schemeClr val="bg1"/>
              </a:solidFill>
            </a:endParaRPr>
          </a:p>
          <a:p>
            <a:pPr algn="l"/>
            <a:r>
              <a:rPr lang="es-AR" sz="2400" b="1" dirty="0" smtClean="0">
                <a:solidFill>
                  <a:schemeClr val="bg1"/>
                </a:solidFill>
              </a:rPr>
              <a:t>                            Dr</a:t>
            </a:r>
            <a:r>
              <a:rPr lang="es-AR" sz="2400" b="1" dirty="0">
                <a:solidFill>
                  <a:schemeClr val="bg1"/>
                </a:solidFill>
              </a:rPr>
              <a:t>. Claudio Joo </a:t>
            </a:r>
            <a:r>
              <a:rPr lang="es-AR" sz="2400" b="1" dirty="0" err="1">
                <a:solidFill>
                  <a:schemeClr val="bg1"/>
                </a:solidFill>
              </a:rPr>
              <a:t>Turoni</a:t>
            </a:r>
            <a:endParaRPr lang="es-AR" sz="2400" b="1" dirty="0">
              <a:solidFill>
                <a:schemeClr val="bg1"/>
              </a:solidFill>
            </a:endParaRPr>
          </a:p>
          <a:p>
            <a:pPr algn="l"/>
            <a:r>
              <a:rPr lang="es-AR" sz="2400" b="1" dirty="0">
                <a:solidFill>
                  <a:schemeClr val="bg1"/>
                </a:solidFill>
              </a:rPr>
              <a:t>                          </a:t>
            </a:r>
            <a:r>
              <a:rPr lang="es-AR" sz="2400" b="1" dirty="0" smtClean="0">
                <a:solidFill>
                  <a:schemeClr val="bg1"/>
                </a:solidFill>
              </a:rPr>
              <a:t>  Lic. Gabriela Flores </a:t>
            </a:r>
            <a:endParaRPr lang="es-AR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1491" y="4953268"/>
            <a:ext cx="37242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vectores virus argentina en zonas rur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58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4C334C-3559-4EA9-BF6E-DD87542C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386458"/>
            <a:ext cx="9404723" cy="1400530"/>
          </a:xfrm>
        </p:spPr>
        <p:txBody>
          <a:bodyPr/>
          <a:lstStyle/>
          <a:p>
            <a:r>
              <a:rPr lang="es-AR" dirty="0"/>
              <a:t>Apoyo institucional requerido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ECF317-15E2-4C0C-9D16-49CBB6A1A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3200" dirty="0"/>
              <a:t>Ministerio de Salud</a:t>
            </a:r>
          </a:p>
          <a:p>
            <a:r>
              <a:rPr lang="es-AR" sz="3200" dirty="0"/>
              <a:t>Los convenios antes mencionados:</a:t>
            </a:r>
          </a:p>
          <a:p>
            <a:pPr marL="0" indent="0">
              <a:buNone/>
            </a:pPr>
            <a:r>
              <a:rPr lang="es-AR" sz="3200" dirty="0" smtClean="0"/>
              <a:t>UNT- </a:t>
            </a:r>
            <a:r>
              <a:rPr lang="es-AR" sz="3200" dirty="0"/>
              <a:t>UEL (</a:t>
            </a:r>
            <a:r>
              <a:rPr lang="es-AR" sz="3200" dirty="0" smtClean="0"/>
              <a:t>FML-CONICET)</a:t>
            </a:r>
            <a:endParaRPr lang="es-AR" dirty="0"/>
          </a:p>
        </p:txBody>
      </p:sp>
      <p:sp>
        <p:nvSpPr>
          <p:cNvPr id="4" name="AutoShape 2" descr="Resultado de imagen para unt tucu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456" y="4263846"/>
            <a:ext cx="3722367" cy="188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Resultado de imagen para Ministerio de salud logo tucu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82871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8" descr="Resultado de imagen para UEL logo tucum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706" y="426384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3696" y="1900804"/>
            <a:ext cx="2835767" cy="19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0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9865" y="920973"/>
            <a:ext cx="6967469" cy="52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07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1800" dirty="0" smtClean="0"/>
              <a:t>Nota GO: </a:t>
            </a:r>
            <a:br>
              <a:rPr lang="es-AR" sz="1800" dirty="0" smtClean="0"/>
            </a:br>
            <a:r>
              <a:rPr lang="es-AR" sz="1800" dirty="0" smtClean="0"/>
              <a:t>No es </a:t>
            </a:r>
            <a:r>
              <a:rPr lang="es-AR" sz="1800" dirty="0" err="1" smtClean="0"/>
              <a:t>Anopheles</a:t>
            </a:r>
            <a:r>
              <a:rPr lang="es-AR" sz="1800" dirty="0" smtClean="0"/>
              <a:t> sino </a:t>
            </a:r>
            <a:r>
              <a:rPr lang="es-AR" sz="1800" dirty="0" err="1" smtClean="0"/>
              <a:t>Culex</a:t>
            </a:r>
            <a:r>
              <a:rPr lang="es-AR" sz="1800" dirty="0" smtClean="0"/>
              <a:t>?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xmlns="" val="23120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5C39E8-C59E-4BF1-B4D2-2F09EB56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Problemática a abordar: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EBCAE-167D-431A-8897-76B89F586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  <a:p>
            <a:pPr algn="just"/>
            <a:r>
              <a:rPr lang="es-AR" sz="2800" dirty="0"/>
              <a:t>Debido </a:t>
            </a:r>
            <a:r>
              <a:rPr lang="es-AR" sz="2800" dirty="0" smtClean="0"/>
              <a:t>al </a:t>
            </a:r>
            <a:r>
              <a:rPr lang="es-AR" sz="2800" dirty="0"/>
              <a:t>aumento de casos de enfermedades transmitidas por vectores y considerando que las enfermedades cardiovasculares son las que prevalecen a nivel provincial y </a:t>
            </a:r>
            <a:r>
              <a:rPr lang="es-AR" sz="2800" dirty="0" smtClean="0"/>
              <a:t>país</a:t>
            </a:r>
            <a:r>
              <a:rPr lang="es-AR" sz="2800" dirty="0"/>
              <a:t>, se consideró necesario estudiar las posibles secuelas cardiovasculares en aquellos pacientes que hayan sido parte de </a:t>
            </a:r>
            <a:r>
              <a:rPr lang="es-AR" sz="2800" dirty="0" smtClean="0"/>
              <a:t>algún </a:t>
            </a:r>
            <a:r>
              <a:rPr lang="es-AR" sz="2800" dirty="0"/>
              <a:t>brote de </a:t>
            </a:r>
            <a:r>
              <a:rPr lang="es-AR" sz="2800" dirty="0" smtClean="0"/>
              <a:t>tipo epidemiológico.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xmlns="" val="129501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5DD6EA-82AF-46DD-B4AA-BA026A7E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Importancia: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97ABCD-BFE2-4AE6-95A6-3F4E3C638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069" y="1318822"/>
            <a:ext cx="10526311" cy="4195481"/>
          </a:xfrm>
        </p:spPr>
        <p:txBody>
          <a:bodyPr>
            <a:normAutofit/>
          </a:bodyPr>
          <a:lstStyle/>
          <a:p>
            <a:pPr algn="just"/>
            <a:r>
              <a:rPr lang="es-AR" sz="2800" dirty="0"/>
              <a:t>Las enfermedades transmitidas por vectores incrementan constantemente por lo que se encuentra un gran porcentaje de la población con antecedentes de haberla padecido, </a:t>
            </a:r>
            <a:r>
              <a:rPr lang="es-AR" sz="2800" dirty="0" smtClean="0"/>
              <a:t>desconociéndose </a:t>
            </a:r>
            <a:r>
              <a:rPr lang="es-AR" sz="2800" dirty="0"/>
              <a:t>el riesgo cardiovascular a futuro. </a:t>
            </a:r>
            <a:r>
              <a:rPr lang="es-AR" sz="2800" dirty="0" smtClean="0"/>
              <a:t>En este proyecto se abordarán las enfermedades transmitidas por los mosquitos Aedes y </a:t>
            </a:r>
            <a:r>
              <a:rPr lang="es-AR" sz="2800" dirty="0" err="1" smtClean="0"/>
              <a:t>Anopheles</a:t>
            </a:r>
            <a:r>
              <a:rPr lang="es-AR" sz="2800" dirty="0" smtClean="0"/>
              <a:t>.</a:t>
            </a:r>
          </a:p>
          <a:p>
            <a:pPr marL="0" indent="0" algn="just">
              <a:buNone/>
            </a:pPr>
            <a:endParaRPr lang="es-AR" sz="2800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696" y="4211825"/>
            <a:ext cx="4979470" cy="24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8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608ED2-F09E-42DD-9B5A-ADE2A62F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60338"/>
            <a:ext cx="11189574" cy="1400530"/>
          </a:xfrm>
        </p:spPr>
        <p:txBody>
          <a:bodyPr/>
          <a:lstStyle/>
          <a:p>
            <a:r>
              <a:rPr lang="es-AR" dirty="0"/>
              <a:t>Materiales, instrumentos, metodologías, </a:t>
            </a:r>
            <a:r>
              <a:rPr lang="es-AR" dirty="0" smtClean="0"/>
              <a:t>estrategias, </a:t>
            </a:r>
            <a:r>
              <a:rPr lang="es-AR" dirty="0"/>
              <a:t>etc.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322D46-B34A-4469-A95E-A7BA92A86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6" y="2052918"/>
            <a:ext cx="9894278" cy="4195481"/>
          </a:xfrm>
        </p:spPr>
        <p:txBody>
          <a:bodyPr>
            <a:noAutofit/>
          </a:bodyPr>
          <a:lstStyle/>
          <a:p>
            <a:r>
              <a:rPr lang="es-AR" sz="2400" dirty="0"/>
              <a:t>Banco de datos de pacientes con antecedentes de la enfermedad</a:t>
            </a:r>
          </a:p>
          <a:p>
            <a:r>
              <a:rPr lang="es-AR" sz="2400" dirty="0"/>
              <a:t>Evaluación cardiovascular:   Cartilla de la OMS</a:t>
            </a:r>
          </a:p>
          <a:p>
            <a:pPr marL="0" indent="0">
              <a:buNone/>
            </a:pPr>
            <a:r>
              <a:rPr lang="es-AR" sz="2400" dirty="0"/>
              <a:t>                                                     Ecocardiograma</a:t>
            </a:r>
          </a:p>
          <a:p>
            <a:pPr marL="0" indent="0">
              <a:buNone/>
            </a:pPr>
            <a:r>
              <a:rPr lang="es-AR" sz="2400" dirty="0"/>
              <a:t>                                                     Tensiómetro</a:t>
            </a:r>
          </a:p>
          <a:p>
            <a:pPr marL="0" indent="0">
              <a:buNone/>
            </a:pPr>
            <a:r>
              <a:rPr lang="es-AR" sz="2400" dirty="0"/>
              <a:t>                                                     Estetoscopio</a:t>
            </a:r>
          </a:p>
          <a:p>
            <a:pPr marL="0" indent="0">
              <a:buNone/>
            </a:pPr>
            <a:r>
              <a:rPr lang="es-AR" sz="2400" dirty="0"/>
              <a:t>                                                     Balanza, </a:t>
            </a:r>
            <a:r>
              <a:rPr lang="es-AR" sz="2400" dirty="0" err="1" smtClean="0"/>
              <a:t>tallímetro</a:t>
            </a:r>
            <a:r>
              <a:rPr lang="es-AR" sz="2400" dirty="0"/>
              <a:t>.</a:t>
            </a:r>
          </a:p>
          <a:p>
            <a:pPr marL="0" indent="0">
              <a:buNone/>
            </a:pPr>
            <a:r>
              <a:rPr lang="es-AR" sz="2400" dirty="0"/>
              <a:t>                                                     Electrocardiograma</a:t>
            </a:r>
          </a:p>
          <a:p>
            <a:r>
              <a:rPr lang="es-AR" sz="2400" dirty="0" smtClean="0"/>
              <a:t>Análisis de baja complejidad </a:t>
            </a:r>
            <a:r>
              <a:rPr lang="es-AR" sz="2400" dirty="0"/>
              <a:t>de laboratorio</a:t>
            </a:r>
          </a:p>
        </p:txBody>
      </p:sp>
      <p:pic>
        <p:nvPicPr>
          <p:cNvPr id="3074" name="Picture 2" descr="Resultado de imagen para ecocardiogra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34873"/>
            <a:ext cx="2380502" cy="16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para ecocardiogr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1074" y="3187650"/>
            <a:ext cx="2467376" cy="164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Resultado de imagen para impedancia bioelectr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8102" y="4829577"/>
            <a:ext cx="1900348" cy="190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7188" y="3428999"/>
            <a:ext cx="1828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6071" y="5188666"/>
            <a:ext cx="1829000" cy="12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2" descr="Resultado de imagen para tensiomet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8102" y="1287302"/>
            <a:ext cx="1900348" cy="190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34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21FEE8-8172-448D-9032-5EAC8639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/>
              <a:t>Obstáculos científicos y tecnológicos a vencer para concretar el proyecto: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20987F9-0D3B-4D37-B5F7-CC0906CE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2083952"/>
            <a:ext cx="8946541" cy="4048538"/>
          </a:xfrm>
        </p:spPr>
        <p:txBody>
          <a:bodyPr/>
          <a:lstStyle/>
          <a:p>
            <a:pPr algn="just"/>
            <a:r>
              <a:rPr lang="es-AR" sz="2800" dirty="0"/>
              <a:t>Accesibilidad para conseguir pacientes </a:t>
            </a:r>
            <a:r>
              <a:rPr lang="es-AR" sz="2800" dirty="0" smtClean="0"/>
              <a:t>infectados </a:t>
            </a:r>
            <a:r>
              <a:rPr lang="es-AR" sz="2800" dirty="0"/>
              <a:t>y que puedan dar el consentimiento para el estudio.</a:t>
            </a:r>
          </a:p>
          <a:p>
            <a:pPr algn="just"/>
            <a:r>
              <a:rPr lang="es-AR" sz="2800" dirty="0"/>
              <a:t>Coordinación con el SIPROSA para los estudios y disponibilidad de turnos para uso de </a:t>
            </a:r>
            <a:r>
              <a:rPr lang="es-AR" sz="2800" dirty="0" smtClean="0"/>
              <a:t>los </a:t>
            </a:r>
            <a:r>
              <a:rPr lang="es-AR" sz="2800" dirty="0"/>
              <a:t>aparatos en la institución.</a:t>
            </a:r>
          </a:p>
          <a:p>
            <a:pPr algn="just"/>
            <a:r>
              <a:rPr lang="es-AR" sz="2800" dirty="0" smtClean="0"/>
              <a:t>Económicos, no acceder al total del presupuesto solicitado.</a:t>
            </a:r>
            <a:endParaRPr lang="es-AR" sz="2800" dirty="0"/>
          </a:p>
          <a:p>
            <a:endParaRPr lang="es-AR" dirty="0"/>
          </a:p>
        </p:txBody>
      </p:sp>
      <p:sp>
        <p:nvSpPr>
          <p:cNvPr id="4" name="AutoShape 2" descr="Resultado de imagen para obstaculos de la investig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759500"/>
            <a:ext cx="2580738" cy="245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919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623B41-DA5C-46DF-B2A1-58EE91E2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Descripción de los medios para hacerlo: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6B8D5F-F330-4B45-8BE5-3711ECE5A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58887"/>
            <a:ext cx="8946541" cy="3889512"/>
          </a:xfrm>
        </p:spPr>
        <p:txBody>
          <a:bodyPr/>
          <a:lstStyle/>
          <a:p>
            <a:r>
              <a:rPr lang="es-AR" dirty="0"/>
              <a:t> </a:t>
            </a:r>
            <a:r>
              <a:rPr lang="es-AR" sz="3200" dirty="0"/>
              <a:t>A través de convenios con diferentes instituciones como:</a:t>
            </a:r>
          </a:p>
          <a:p>
            <a:pPr marL="0" indent="0">
              <a:buNone/>
            </a:pPr>
            <a:r>
              <a:rPr lang="es-AR" sz="3200" dirty="0"/>
              <a:t>   UNT- SIPROSA- UEL (FML-CONICET)</a:t>
            </a:r>
          </a:p>
        </p:txBody>
      </p:sp>
      <p:sp>
        <p:nvSpPr>
          <p:cNvPr id="4" name="AutoShape 2" descr="Resultado de imagen para convenios para la investig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3155"/>
            <a:ext cx="3915378" cy="229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Resultado de imagen para convenios para la investigac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2479" y="4001514"/>
            <a:ext cx="3813556" cy="285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953" y="4795128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82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46EBFB-09C7-4F30-A667-1A44113F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Cronograma tentativo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8430665"/>
              </p:ext>
            </p:extLst>
          </p:nvPr>
        </p:nvGraphicFramePr>
        <p:xfrm>
          <a:off x="850005" y="1584101"/>
          <a:ext cx="1072667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698"/>
                <a:gridCol w="1416676"/>
                <a:gridCol w="1378040"/>
                <a:gridCol w="1493949"/>
                <a:gridCol w="1621307"/>
              </a:tblGrid>
              <a:tr h="320684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Actividades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1 Año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2 Año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3 Año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4 Año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Revisión bibliográfica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Convocatoria de pacientes, Historia Clínica confeccionada ad-hoc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Estudios cardiovasculares y bioquímicos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Análisis Estadístico de los resultados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Presentación en Jornadas, Congresos y Publicaciones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X</a:t>
                      </a:r>
                      <a:endParaRPr lang="es-A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286" y="447017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62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66749B-D9B3-468B-87F3-A7DAFEF3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Estrategia de diseminación prevista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19606A-BBEE-4A4F-A0C5-0E52CA49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416676"/>
            <a:ext cx="11718745" cy="4831723"/>
          </a:xfrm>
        </p:spPr>
        <p:txBody>
          <a:bodyPr>
            <a:normAutofit/>
          </a:bodyPr>
          <a:lstStyle/>
          <a:p>
            <a:pPr algn="just"/>
            <a:r>
              <a:rPr lang="es-AR" sz="2800" dirty="0"/>
              <a:t>La comunicación a la comunidad </a:t>
            </a:r>
            <a:r>
              <a:rPr lang="es-AR" sz="2800" dirty="0" smtClean="0"/>
              <a:t>en general se realizará </a:t>
            </a:r>
            <a:r>
              <a:rPr lang="es-AR" sz="2800" dirty="0"/>
              <a:t>a través de charlas informativas por medio del Ministerio de </a:t>
            </a:r>
            <a:r>
              <a:rPr lang="es-AR" sz="2800" dirty="0" smtClean="0"/>
              <a:t>Salud.</a:t>
            </a:r>
          </a:p>
          <a:p>
            <a:pPr marL="0" indent="0" algn="just">
              <a:buNone/>
            </a:pPr>
            <a:endParaRPr lang="es-AR" sz="2800" dirty="0"/>
          </a:p>
          <a:p>
            <a:pPr marL="0" indent="0" algn="just">
              <a:buNone/>
            </a:pPr>
            <a:endParaRPr lang="es-AR" sz="2800" dirty="0" smtClean="0"/>
          </a:p>
          <a:p>
            <a:pPr marL="0" indent="0" algn="just">
              <a:buNone/>
            </a:pPr>
            <a:endParaRPr lang="es-AR" sz="2800" dirty="0" smtClean="0"/>
          </a:p>
          <a:p>
            <a:pPr algn="just"/>
            <a:r>
              <a:rPr lang="es-AR" sz="2800" dirty="0" smtClean="0"/>
              <a:t>A </a:t>
            </a:r>
            <a:r>
              <a:rPr lang="es-AR" sz="2800" dirty="0"/>
              <a:t>la comunidad científica por </a:t>
            </a:r>
            <a:r>
              <a:rPr lang="es-AR" sz="2800" dirty="0" smtClean="0"/>
              <a:t>presentaciones en Congresos</a:t>
            </a:r>
            <a:r>
              <a:rPr lang="es-AR" sz="2800" dirty="0"/>
              <a:t>, </a:t>
            </a:r>
            <a:r>
              <a:rPr lang="es-AR" sz="2800" dirty="0" smtClean="0"/>
              <a:t>Jornadas</a:t>
            </a:r>
            <a:r>
              <a:rPr lang="es-AR" sz="2800" dirty="0"/>
              <a:t> </a:t>
            </a:r>
            <a:r>
              <a:rPr lang="es-AR" sz="2800" dirty="0" smtClean="0"/>
              <a:t>y </a:t>
            </a:r>
            <a:r>
              <a:rPr lang="es-AR" sz="2800" dirty="0"/>
              <a:t>publicaciones en revistas nacionales e internacionales.</a:t>
            </a:r>
          </a:p>
        </p:txBody>
      </p:sp>
      <p:pic>
        <p:nvPicPr>
          <p:cNvPr id="7170" name="Picture 2" descr="Resultado de imagen para comunicacion a comunidad investiga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725" y="227354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8451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20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199A3C-40DD-4240-AC57-7A52DC7C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7" y="375445"/>
            <a:ext cx="11434272" cy="1400530"/>
          </a:xfrm>
        </p:spPr>
        <p:txBody>
          <a:bodyPr/>
          <a:lstStyle/>
          <a:p>
            <a:r>
              <a:rPr lang="es-AR" dirty="0"/>
              <a:t>Estimación de los recursos financieros necesarios: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37D51C-477E-4E16-997E-B5578E6D4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433" y="1732021"/>
            <a:ext cx="10294491" cy="4195481"/>
          </a:xfrm>
        </p:spPr>
        <p:txBody>
          <a:bodyPr>
            <a:normAutofit/>
          </a:bodyPr>
          <a:lstStyle/>
          <a:p>
            <a:r>
              <a:rPr lang="es-AR" sz="2800" dirty="0"/>
              <a:t>Insumos descartables para recolección de muestras</a:t>
            </a:r>
          </a:p>
          <a:p>
            <a:r>
              <a:rPr lang="es-AR" sz="2800" dirty="0" smtClean="0"/>
              <a:t>Gastos inherentes para la realización de los estudios propuestos para cumplir con los objetivos.</a:t>
            </a:r>
            <a:endParaRPr lang="es-AR" sz="2800" dirty="0"/>
          </a:p>
          <a:p>
            <a:r>
              <a:rPr lang="es-AR" sz="2800" dirty="0" smtClean="0"/>
              <a:t>Pasajes y Viáticos para </a:t>
            </a:r>
            <a:r>
              <a:rPr lang="es-AR" sz="2800" dirty="0"/>
              <a:t>los </a:t>
            </a:r>
            <a:r>
              <a:rPr lang="es-AR" sz="2800" dirty="0" smtClean="0"/>
              <a:t>voluntarios que cumplan los criterios de inclusión y los investigadores.</a:t>
            </a:r>
            <a:endParaRPr lang="es-AR" sz="2800" dirty="0"/>
          </a:p>
          <a:p>
            <a:r>
              <a:rPr lang="es-AR" sz="2800" dirty="0" smtClean="0"/>
              <a:t>Dinero </a:t>
            </a:r>
            <a:r>
              <a:rPr lang="es-AR" sz="2800" dirty="0"/>
              <a:t>para las </a:t>
            </a:r>
            <a:r>
              <a:rPr lang="es-AR" sz="2800" dirty="0" smtClean="0"/>
              <a:t>traducciones y las </a:t>
            </a:r>
            <a:r>
              <a:rPr lang="es-AR" sz="2800" dirty="0"/>
              <a:t>publicaciones en revistas </a:t>
            </a:r>
            <a:r>
              <a:rPr lang="es-AR" sz="2800" dirty="0" smtClean="0"/>
              <a:t>nacionales e internacionales.</a:t>
            </a:r>
            <a:endParaRPr lang="es-A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798" y="5186364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93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251</TotalTime>
  <Words>447</Words>
  <Application>Microsoft Office PowerPoint</Application>
  <PresentationFormat>Personalizado</PresentationFormat>
  <Paragraphs>66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Ion</vt:lpstr>
      <vt:lpstr>Evaluación de la función cardiovascular en pacientes con antecedentes de enfermedades transmitidas por vectores en zonas rurales y periurbanas de San Miguel de Tucumán</vt:lpstr>
      <vt:lpstr>Problemática a abordar: </vt:lpstr>
      <vt:lpstr>Importancia:</vt:lpstr>
      <vt:lpstr>Materiales, instrumentos, metodologías, estrategias, etc.</vt:lpstr>
      <vt:lpstr>Obstáculos científicos y tecnológicos a vencer para concretar el proyecto:</vt:lpstr>
      <vt:lpstr>Descripción de los medios para hacerlo:</vt:lpstr>
      <vt:lpstr>Cronograma tentativo</vt:lpstr>
      <vt:lpstr>Estrategia de diseminación prevista</vt:lpstr>
      <vt:lpstr>Estimación de los recursos financieros necesarios:</vt:lpstr>
      <vt:lpstr>Apoyo institucional requerido</vt:lpstr>
      <vt:lpstr>Diapositiva 11</vt:lpstr>
      <vt:lpstr>Nota GO:  No es Anopheles sino Culex?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la función cardiovascular en pacientes con antecedentes de enfermedades transmitidas por vectores en zonas rurales y periurbanas de San Miguel de Tucumán</dc:title>
  <dc:creator>Gabriela Flores</dc:creator>
  <cp:lastModifiedBy>usuario</cp:lastModifiedBy>
  <cp:revision>27</cp:revision>
  <dcterms:created xsi:type="dcterms:W3CDTF">2018-08-17T23:58:28Z</dcterms:created>
  <dcterms:modified xsi:type="dcterms:W3CDTF">2018-08-28T23:51:31Z</dcterms:modified>
</cp:coreProperties>
</file>